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76" r:id="rId13"/>
    <p:sldId id="277" r:id="rId14"/>
    <p:sldId id="272" r:id="rId15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D6E694-030C-4452-A797-08BC658A9271}">
  <a:tblStyle styleId="{10D6E694-030C-4452-A797-08BC658A9271}" styleName="Table_0"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D1D5E5"/>
          </a:solidFill>
        </a:fill>
      </a:tcStyle>
    </a:wholeTbl>
    <a:band2H>
      <a:tcTxStyle b="off" i="off"/>
      <a:tcStyle>
        <a:tcBdr/>
        <a:fill>
          <a:solidFill>
            <a:srgbClr val="E9EBF2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6076B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6076B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5" d="100"/>
          <a:sy n="75" d="100"/>
        </p:scale>
        <p:origin x="100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3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19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42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20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247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70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88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25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22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60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44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42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21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82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543800" cy="4308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6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4572000"/>
            <a:ext cx="646175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7619999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752600" cy="6126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799" cy="6583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7619999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7619999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9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56083"/>
            <a:ext cx="7619999" cy="13801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53218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600"/>
              </a:spcBef>
              <a:buClr>
                <a:srgbClr val="6076B4"/>
              </a:buClr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78180" marR="0" lvl="1" indent="-93980" algn="l" rtl="0">
              <a:spcBef>
                <a:spcPts val="600"/>
              </a:spcBef>
              <a:buClr>
                <a:srgbClr val="6076B4"/>
              </a:buClr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97279" marR="0" lvl="2" indent="-144778" algn="l" rtl="0">
              <a:spcBef>
                <a:spcPts val="600"/>
              </a:spcBef>
              <a:buClr>
                <a:srgbClr val="6076B4"/>
              </a:buClr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407160" marR="0" lvl="3" indent="-187960" algn="l" rtl="0">
              <a:spcBef>
                <a:spcPts val="600"/>
              </a:spcBef>
              <a:buClr>
                <a:srgbClr val="6076B4"/>
              </a:buClr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1479" marR="0" lvl="4" indent="-182878" algn="l" rtl="0">
              <a:spcBef>
                <a:spcPts val="600"/>
              </a:spcBef>
              <a:buClr>
                <a:srgbClr val="6076B4"/>
              </a:buClr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7619999" cy="11786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435465"/>
            <a:ext cx="3657600" cy="73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rgbClr val="2F5897"/>
              </a:buClr>
              <a:buFont typeface="Arial"/>
              <a:buNone/>
              <a:defRPr sz="2000" b="1" i="0" u="none" strike="noStrike" cap="none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3781044"/>
            <a:ext cx="7772400" cy="2308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2200" b="1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Font typeface="Arial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1752" y="3780778"/>
            <a:ext cx="7772400" cy="2309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2200" b="1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762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Font typeface="Arial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rgbClr val="2F5897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rgbClr val="6076B4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7619999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None/>
              <a:defRPr sz="4600" b="0" i="0" u="none" strike="noStrike" cap="none">
                <a:solidFill>
                  <a:srgbClr val="2F589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662940" marR="0" lvl="1" indent="-116840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056639" marR="0" lvl="2" indent="-142239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65885" marR="0" lvl="3" indent="-184785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85108" marR="0" lvl="4" indent="-224608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841862" marR="0" lvl="5" indent="-152762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024741" marR="0" lvl="6" indent="-15784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07623" marR="0" lvl="7" indent="-150223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390502" marR="0" lvl="8" indent="-155301" algn="l" rtl="0">
              <a:spcBef>
                <a:spcPts val="500"/>
              </a:spcBef>
              <a:buClr>
                <a:srgbClr val="6076B4"/>
              </a:buClr>
              <a:buSzPct val="1000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31786" y="5704203"/>
            <a:ext cx="548640" cy="2857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178282"/>
            <a:ext cx="6188075" cy="901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Shape 57"/>
          <p:cNvGrpSpPr/>
          <p:nvPr/>
        </p:nvGrpSpPr>
        <p:grpSpPr>
          <a:xfrm>
            <a:off x="955675" y="1743075"/>
            <a:ext cx="6558933" cy="3809246"/>
            <a:chOff x="0" y="0"/>
            <a:chExt cx="6143624" cy="3460749"/>
          </a:xfrm>
        </p:grpSpPr>
        <p:sp>
          <p:nvSpPr>
            <p:cNvPr id="58" name="Shape 58"/>
            <p:cNvSpPr/>
            <p:nvPr/>
          </p:nvSpPr>
          <p:spPr>
            <a:xfrm>
              <a:off x="0" y="0"/>
              <a:ext cx="6143624" cy="346074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" name="Shape 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143624" cy="3460749"/>
            </a:xfrm>
            <a:prstGeom prst="rect">
              <a:avLst/>
            </a:prstGeom>
            <a:noFill/>
            <a:ln w="190500" cap="rnd" cmpd="sng">
              <a:solidFill>
                <a:srgbClr val="2F5897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50799" rotWithShape="0">
                <a:srgbClr val="000000">
                  <a:alpha val="40784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319523" y="966457"/>
            <a:ext cx="7772400" cy="9217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INCOME BUDGET </a:t>
            </a:r>
            <a:r>
              <a:rPr lang="en-US" sz="3200" b="1" i="0" u="none" strike="noStrike" cap="none" dirty="0" smtClean="0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2016/2017</a:t>
            </a:r>
            <a:endParaRPr lang="en-US" sz="3200" b="1" i="0" u="none" strike="noStrike" cap="none" dirty="0">
              <a:solidFill>
                <a:srgbClr val="2F58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Shape 140"/>
          <p:cNvGraphicFramePr/>
          <p:nvPr>
            <p:extLst>
              <p:ext uri="{D42A27DB-BD31-4B8C-83A1-F6EECF244321}">
                <p14:modId xmlns:p14="http://schemas.microsoft.com/office/powerpoint/2010/main" val="3288112472"/>
              </p:ext>
            </p:extLst>
          </p:nvPr>
        </p:nvGraphicFramePr>
        <p:xfrm>
          <a:off x="319523" y="1888648"/>
          <a:ext cx="7921625" cy="47738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06825"/>
                <a:gridCol w="1371600"/>
                <a:gridCol w="1371600"/>
                <a:gridCol w="1371600"/>
              </a:tblGrid>
              <a:tr h="36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INCOME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2016/2017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2015/2016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DONATIONS 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$5,761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WALK-A-THON  (plus Science Camp)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60,000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$65,000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$60,885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BIRTHDAY BOOKS/BOOK FAIR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$4,500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$5,200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$5,235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SPRING AUCTION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$35,000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45,000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$40,665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AV COUGAR WEAR (Spirit-Wear)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$750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($973)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E-SCRIP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$5,000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$7,098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SPONSORSHIPS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$9,156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MATCH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11,000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11,390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OTHER FUNDRAISERS </a:t>
                      </a:r>
                      <a:r>
                        <a:rPr lang="en-US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(Amazon.com, </a:t>
                      </a:r>
                      <a:r>
                        <a:rPr lang="en-US" sz="12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Book Fair, Box </a:t>
                      </a:r>
                      <a:r>
                        <a:rPr lang="en-US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Tops, Dining Out, Fantasy Faire)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$7,800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$10,500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$7,188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CONSOLIDATED CLASS PLEDGES </a:t>
                      </a:r>
                      <a:r>
                        <a:rPr lang="en-US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(including est.15% shortfall)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($9,630)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($8,415)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($753)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TOTAL INCOME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139,070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146,335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$150,792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1" name="Shape 141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5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319523" y="966457"/>
            <a:ext cx="7772400" cy="9217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smtClean="0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EXPENSE BUDGET 2016/2017</a:t>
            </a:r>
            <a:endParaRPr lang="en-US" sz="3200" b="1" i="0" u="none" strike="noStrike" cap="none" dirty="0">
              <a:solidFill>
                <a:srgbClr val="2F58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Shape 140"/>
          <p:cNvGraphicFramePr/>
          <p:nvPr>
            <p:extLst>
              <p:ext uri="{D42A27DB-BD31-4B8C-83A1-F6EECF244321}">
                <p14:modId xmlns:p14="http://schemas.microsoft.com/office/powerpoint/2010/main" val="4004169778"/>
              </p:ext>
            </p:extLst>
          </p:nvPr>
        </p:nvGraphicFramePr>
        <p:xfrm>
          <a:off x="319523" y="1676400"/>
          <a:ext cx="8062477" cy="51518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74513"/>
                <a:gridCol w="1395988"/>
                <a:gridCol w="1395988"/>
                <a:gridCol w="1395988"/>
              </a:tblGrid>
              <a:tr h="3133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EXPENSES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2016/2017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2015/2016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3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BUSES / CROSSING GUARD 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/ HSC EXPENSE</a:t>
                      </a:r>
                      <a:endParaRPr lang="en-US" sz="1400" b="1" u="none" strike="noStrike" cap="none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$31,200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$31,000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$25,838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FACULTY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SUPPORT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$29,100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$28,300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$22,867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SCHOOL PROGRAMS: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TECHNOLOGY / GRANTS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$35,000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$16,649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OTHER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SCHOOL PROGRAMS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$6,100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$4,375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($2,291)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TOTAL SCHOOL PROGRAMS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$31,100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$39,375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$13,728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PROGRAMS: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ART VISTAS / CLAY 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$6,500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$6,500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$6,079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PERFORMING ARTS / MUSIC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$26,000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$26,000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$8,370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PE RECESS 101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</a:t>
                      </a:r>
                      <a:endParaRPr lang="en-US" sz="12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$35,500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$43,625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$43,679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OTHER STUDENT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PROGRAMS</a:t>
                      </a:r>
                      <a:endParaRPr lang="en-US" sz="105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$17,900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$17,700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$41,519</a:t>
                      </a:r>
                      <a:endParaRPr lang="en-US"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STUDENT PROGRAMS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$85,900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$93,825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$99,647</a:t>
                      </a:r>
                      <a:endParaRPr lang="en-US"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TOTAL </a:t>
                      </a: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EXPENSES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$177,300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$192,500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$162,081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1" name="Shape 141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386337" y="1115108"/>
            <a:ext cx="7391401" cy="6858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FINANCIAL PROJECTION FOR </a:t>
            </a:r>
            <a:r>
              <a:rPr lang="en-US" sz="3200" b="1" i="0" u="none" strike="noStrike" cap="none" dirty="0" smtClean="0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2016/2017</a:t>
            </a:r>
            <a:endParaRPr lang="en-US" sz="3200" b="1" i="0" u="none" strike="noStrike" cap="none" dirty="0">
              <a:solidFill>
                <a:srgbClr val="2F58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Shape 167"/>
          <p:cNvGraphicFramePr/>
          <p:nvPr>
            <p:extLst>
              <p:ext uri="{D42A27DB-BD31-4B8C-83A1-F6EECF244321}">
                <p14:modId xmlns:p14="http://schemas.microsoft.com/office/powerpoint/2010/main" val="2355291487"/>
              </p:ext>
            </p:extLst>
          </p:nvPr>
        </p:nvGraphicFramePr>
        <p:xfrm>
          <a:off x="386337" y="2232423"/>
          <a:ext cx="7924800" cy="30897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67400"/>
                <a:gridCol w="2057400"/>
              </a:tblGrid>
              <a:tr h="35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NET EQUITY AS OF </a:t>
                      </a: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7/1/2016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$109,905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ADD:  PROJECTED INCOME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$139,070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LESS:  PROJECTED EXPENSES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($</a:t>
                      </a: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177,300)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LESS:  </a:t>
                      </a:r>
                      <a:r>
                        <a:rPr lang="en-US" sz="1800" b="1" u="none" strike="noStrike" cap="none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LT CAPITAL</a:t>
                      </a:r>
                      <a:r>
                        <a:rPr lang="en-US" sz="1800" b="1" u="none" strike="noStrike" cap="none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IMPROVEMENTS RESERVE</a:t>
                      </a:r>
                      <a:endParaRPr lang="en-US" sz="1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($20,000</a:t>
                      </a: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PROJECTED NET BALANCE AS OF </a:t>
                      </a:r>
                      <a:r>
                        <a:rPr lang="en-US" sz="20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6/30/17</a:t>
                      </a:r>
                      <a:endParaRPr lang="en-US"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$51,675</a:t>
                      </a:r>
                      <a:endParaRPr lang="en-US" sz="2000" b="1" u="none" strike="noStrike" cap="none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8" name="Shape 168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8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168766" y="1296236"/>
            <a:ext cx="8864700" cy="854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rgbClr val="234271"/>
                </a:solidFill>
                <a:latin typeface="Arial"/>
                <a:ea typeface="Arial"/>
                <a:cs typeface="Arial"/>
                <a:sym typeface="Arial"/>
              </a:rPr>
              <a:t>MAJOR BUDGET INITIATIVES FOR 201</a:t>
            </a:r>
            <a:r>
              <a:rPr lang="en-US" sz="3200" b="1" dirty="0">
                <a:solidFill>
                  <a:srgbClr val="23427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200" b="1" i="0" u="none" strike="noStrike" cap="none" dirty="0">
                <a:solidFill>
                  <a:srgbClr val="234271"/>
                </a:solidFill>
                <a:latin typeface="Arial"/>
                <a:ea typeface="Arial"/>
                <a:cs typeface="Arial"/>
                <a:sym typeface="Arial"/>
              </a:rPr>
              <a:t>/1</a:t>
            </a:r>
            <a:r>
              <a:rPr lang="en-US" sz="3200" b="1" dirty="0">
                <a:solidFill>
                  <a:srgbClr val="23427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4294967295"/>
          </p:nvPr>
        </p:nvSpPr>
        <p:spPr>
          <a:xfrm>
            <a:off x="533400" y="2150346"/>
            <a:ext cx="8229600" cy="399169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05245" marR="0" lvl="0" indent="-29094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34271"/>
              </a:buClr>
              <a:buSzPct val="100000"/>
              <a:buFont typeface="Noto Sans Symbols"/>
              <a:buChar char="●"/>
            </a:pPr>
            <a:r>
              <a:rPr lang="en-US" sz="2800" b="1" dirty="0" smtClean="0">
                <a:solidFill>
                  <a:srgbClr val="002060"/>
                </a:solidFill>
              </a:rPr>
              <a:t>TECHNOLOGY</a:t>
            </a:r>
          </a:p>
          <a:p>
            <a:pPr marL="405245" marR="0" lvl="0" indent="-29094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34271"/>
              </a:buClr>
              <a:buSzPct val="100000"/>
              <a:buFont typeface="Noto Sans Symbols"/>
              <a:buChar char="●"/>
            </a:pPr>
            <a:r>
              <a:rPr lang="en-US" sz="2800" b="1" dirty="0" smtClean="0">
                <a:solidFill>
                  <a:srgbClr val="002060"/>
                </a:solidFill>
              </a:rPr>
              <a:t>PHYSICAL EDUCATION</a:t>
            </a:r>
          </a:p>
          <a:p>
            <a:pPr marL="405245" marR="0" lvl="0" indent="-29094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34271"/>
              </a:buClr>
              <a:buSzPct val="100000"/>
              <a:buFont typeface="Noto Sans Symbols"/>
              <a:buChar char="●"/>
            </a:pPr>
            <a:r>
              <a:rPr lang="en-US" sz="2800" b="1" dirty="0" smtClean="0">
                <a:solidFill>
                  <a:srgbClr val="002060"/>
                </a:solidFill>
              </a:rPr>
              <a:t>MUSIC &amp; PERFORMING ARTS</a:t>
            </a:r>
          </a:p>
          <a:p>
            <a:pPr marL="405245" marR="0" lvl="0" indent="-29094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34271"/>
              </a:buClr>
              <a:buSzPct val="100000"/>
              <a:buFont typeface="Noto Sans Symbols"/>
              <a:buChar char="●"/>
            </a:pPr>
            <a:r>
              <a:rPr lang="en-US" sz="2800" b="1" dirty="0" smtClean="0">
                <a:solidFill>
                  <a:srgbClr val="002060"/>
                </a:solidFill>
              </a:rPr>
              <a:t>ENRICHMENT PROGRAMS</a:t>
            </a:r>
          </a:p>
          <a:p>
            <a:pPr marL="405245" marR="0" lvl="0" indent="-29094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34271"/>
              </a:buClr>
              <a:buSzPct val="100000"/>
              <a:buFont typeface="Noto Sans Symbols"/>
              <a:buChar char="●"/>
            </a:pPr>
            <a:r>
              <a:rPr lang="en-US" sz="2800" b="1" dirty="0" smtClean="0">
                <a:solidFill>
                  <a:srgbClr val="002060"/>
                </a:solidFill>
              </a:rPr>
              <a:t>CLASSROOM FUNDS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75" name="Shape 175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avhsc-logo-500x74-color"/>
          <p:cNvPicPr preferRelativeResize="0"/>
          <p:nvPr/>
        </p:nvPicPr>
        <p:blipFill rotWithShape="1">
          <a:blip r:embed="rId3">
            <a:alphaModFix/>
          </a:blip>
          <a:srcRect r="83520"/>
          <a:stretch/>
        </p:blipFill>
        <p:spPr>
          <a:xfrm>
            <a:off x="1041651" y="2817998"/>
            <a:ext cx="950477" cy="8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avhsc-logo-500x74-color"/>
          <p:cNvPicPr preferRelativeResize="0"/>
          <p:nvPr/>
        </p:nvPicPr>
        <p:blipFill rotWithShape="1">
          <a:blip r:embed="rId3">
            <a:alphaModFix/>
          </a:blip>
          <a:srcRect r="83520"/>
          <a:stretch/>
        </p:blipFill>
        <p:spPr>
          <a:xfrm>
            <a:off x="6490791" y="2817998"/>
            <a:ext cx="950479" cy="8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2209350" y="2211925"/>
            <a:ext cx="3872700" cy="3782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Membership Budget Vote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5400" b="1">
              <a:solidFill>
                <a:srgbClr val="2342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pic>
        <p:nvPicPr>
          <p:cNvPr id="186" name="Shape 186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440625" y="1840151"/>
            <a:ext cx="7474500" cy="431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President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Jane 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Findley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Vice President	            		Jessica Winter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Treasurers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Erin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Kasenchak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Sunghee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Park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Auditor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Hart 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VP of Membership	            	Rebecca Bond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VPs of Fundraising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Jill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Brehmer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Asma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Ghori</a:t>
            </a:r>
            <a:endParaRPr lang="en-US"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VP of Enrichment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Rita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Halbach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Lizl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Pienaar</a:t>
            </a:r>
            <a:endParaRPr lang="en-US"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Recording Secretary              		Stacy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Badgis</a:t>
            </a:r>
            <a:endParaRPr lang="en-US"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Corresponding Secretary		Karen Jacobs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Historian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Sarah 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Wager-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Ratinoff</a:t>
            </a:r>
            <a:endParaRPr lang="en-US"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Parliamentarian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Elizabeth 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Ramirez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Teacher Reps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Nikki 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Grist &amp; Liz Werner</a:t>
            </a:r>
          </a:p>
          <a:p>
            <a:pPr marL="317500" marR="0" lvl="0" indent="-292100" algn="l" rtl="0">
              <a:spcBef>
                <a:spcPts val="0"/>
              </a:spcBef>
              <a:spcAft>
                <a:spcPts val="70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Principal			</a:t>
            </a: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Joy </a:t>
            </a:r>
            <a:r>
              <a:rPr lang="en-US" sz="16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Shmueli</a:t>
            </a:r>
            <a:endParaRPr lang="en-US"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93250" y="6308500"/>
            <a:ext cx="7109700" cy="47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  Meetings on 2</a:t>
            </a:r>
            <a:r>
              <a:rPr lang="en-US" sz="1800" b="1" i="0" u="none" strike="noStrike" cap="none" baseline="30000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1" i="0" u="none" strike="noStrike" cap="none">
                <a:solidFill>
                  <a:srgbClr val="2F5897"/>
                </a:solidFill>
                <a:latin typeface="Calibri"/>
                <a:ea typeface="Calibri"/>
                <a:cs typeface="Calibri"/>
                <a:sym typeface="Calibri"/>
              </a:rPr>
              <a:t> Tuesday of each month at 6pm</a:t>
            </a:r>
          </a:p>
        </p:txBody>
      </p:sp>
      <p:sp>
        <p:nvSpPr>
          <p:cNvPr id="67" name="Shape 67"/>
          <p:cNvSpPr/>
          <p:nvPr/>
        </p:nvSpPr>
        <p:spPr>
          <a:xfrm>
            <a:off x="291025" y="1216850"/>
            <a:ext cx="8038800" cy="6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2016 - 2017 AVHSC Board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597325" y="2040900"/>
            <a:ext cx="6994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Movie Night</a:t>
            </a:r>
          </a:p>
        </p:txBody>
      </p:sp>
      <p:sp>
        <p:nvSpPr>
          <p:cNvPr id="74" name="Shape 74"/>
          <p:cNvSpPr/>
          <p:nvPr/>
        </p:nvSpPr>
        <p:spPr>
          <a:xfrm>
            <a:off x="597325" y="2559077"/>
            <a:ext cx="6994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Walk</a:t>
            </a:r>
            <a:r>
              <a:rPr lang="en-US" sz="18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Thon</a:t>
            </a:r>
          </a:p>
        </p:txBody>
      </p:sp>
      <p:sp>
        <p:nvSpPr>
          <p:cNvPr id="75" name="Shape 75"/>
          <p:cNvSpPr/>
          <p:nvPr/>
        </p:nvSpPr>
        <p:spPr>
          <a:xfrm>
            <a:off x="597325" y="3595431"/>
            <a:ext cx="6994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Family Valentine’s Dance</a:t>
            </a:r>
          </a:p>
        </p:txBody>
      </p:sp>
      <p:sp>
        <p:nvSpPr>
          <p:cNvPr id="76" name="Shape 76"/>
          <p:cNvSpPr/>
          <p:nvPr/>
        </p:nvSpPr>
        <p:spPr>
          <a:xfrm>
            <a:off x="597325" y="4631785"/>
            <a:ext cx="6994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Multicultural Night &amp; Science Night</a:t>
            </a:r>
          </a:p>
        </p:txBody>
      </p:sp>
      <p:sp>
        <p:nvSpPr>
          <p:cNvPr id="77" name="Shape 77"/>
          <p:cNvSpPr/>
          <p:nvPr/>
        </p:nvSpPr>
        <p:spPr>
          <a:xfrm>
            <a:off x="597325" y="5668139"/>
            <a:ext cx="6994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Spring Music Concerts, Variety &amp; Art Shows</a:t>
            </a:r>
          </a:p>
        </p:txBody>
      </p:sp>
      <p:sp>
        <p:nvSpPr>
          <p:cNvPr id="78" name="Shape 78"/>
          <p:cNvSpPr/>
          <p:nvPr/>
        </p:nvSpPr>
        <p:spPr>
          <a:xfrm>
            <a:off x="597325" y="4113608"/>
            <a:ext cx="78327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Spring Auction and Hawaiian Luau</a:t>
            </a:r>
          </a:p>
        </p:txBody>
      </p:sp>
      <p:sp>
        <p:nvSpPr>
          <p:cNvPr id="79" name="Shape 79"/>
          <p:cNvSpPr/>
          <p:nvPr/>
        </p:nvSpPr>
        <p:spPr>
          <a:xfrm>
            <a:off x="597325" y="5149962"/>
            <a:ext cx="5713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Fantasy Faire</a:t>
            </a:r>
          </a:p>
        </p:txBody>
      </p:sp>
      <p:sp>
        <p:nvSpPr>
          <p:cNvPr id="80" name="Shape 80"/>
          <p:cNvSpPr/>
          <p:nvPr/>
        </p:nvSpPr>
        <p:spPr>
          <a:xfrm>
            <a:off x="291025" y="1293050"/>
            <a:ext cx="8038800" cy="6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We Sponsor</a:t>
            </a:r>
          </a:p>
        </p:txBody>
      </p:sp>
      <p:pic>
        <p:nvPicPr>
          <p:cNvPr id="81" name="Shape 81" descr="Screen Shot 2015-07-23 at 4.07.28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4675" y="4926278"/>
            <a:ext cx="1884600" cy="12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597325" y="3077254"/>
            <a:ext cx="6994200" cy="44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477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18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Book Fair</a:t>
            </a:r>
          </a:p>
        </p:txBody>
      </p:sp>
      <p:pic>
        <p:nvPicPr>
          <p:cNvPr id="83" name="Shape 83" descr="insideout.jpeg"/>
          <p:cNvPicPr preferRelativeResize="0"/>
          <p:nvPr/>
        </p:nvPicPr>
        <p:blipFill rotWithShape="1">
          <a:blip r:embed="rId5">
            <a:alphaModFix/>
          </a:blip>
          <a:srcRect b="9934"/>
          <a:stretch/>
        </p:blipFill>
        <p:spPr>
          <a:xfrm>
            <a:off x="5787349" y="940200"/>
            <a:ext cx="1884599" cy="2926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527675" y="1981325"/>
            <a:ext cx="3684300" cy="333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Art Vistas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Clay</a:t>
            </a:r>
          </a:p>
          <a:p>
            <a:pPr marL="457200" lvl="0" indent="-457200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Project Cornerstone</a:t>
            </a:r>
          </a:p>
          <a:p>
            <a:pPr marL="457200" lvl="0" indent="-457200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Calibri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Mileage Club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</a:p>
        </p:txBody>
      </p:sp>
      <p:pic>
        <p:nvPicPr>
          <p:cNvPr id="90" name="Shape 90" descr="IMG_62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5400" y="4855632"/>
            <a:ext cx="17781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291025" y="1216850"/>
            <a:ext cx="8038800" cy="6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We Volunteer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6000" y="2107976"/>
            <a:ext cx="2179800" cy="209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428625" y="5317597"/>
            <a:ext cx="6619800" cy="5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Average Cost</a:t>
            </a:r>
            <a:r>
              <a:rPr lang="en-US" sz="24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 of Programs: $300 per Student</a:t>
            </a:r>
          </a:p>
        </p:txBody>
      </p:sp>
      <p:sp>
        <p:nvSpPr>
          <p:cNvPr id="99" name="Shape 99"/>
          <p:cNvSpPr/>
          <p:nvPr/>
        </p:nvSpPr>
        <p:spPr>
          <a:xfrm>
            <a:off x="291025" y="1293050"/>
            <a:ext cx="8038800" cy="6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We Fund</a:t>
            </a:r>
          </a:p>
        </p:txBody>
      </p:sp>
      <p:sp>
        <p:nvSpPr>
          <p:cNvPr id="100" name="Shape 100"/>
          <p:cNvSpPr/>
          <p:nvPr/>
        </p:nvSpPr>
        <p:spPr>
          <a:xfrm>
            <a:off x="603875" y="2057525"/>
            <a:ext cx="7240500" cy="310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Direct Student Supplies, Field Trips, Class T-Shirts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Physical Education / Recess Activities</a:t>
            </a:r>
          </a:p>
          <a:p>
            <a:pPr marL="457200" lvl="0" indent="-457200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Music &amp; Performing Arts</a:t>
            </a:r>
          </a:p>
          <a:p>
            <a:pPr marL="457200" lvl="0" indent="-457200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Calibri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Classroom Supplies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Other Enrichment Programs &amp;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444932" y="2073274"/>
            <a:ext cx="7784700" cy="40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marR="0" lvl="0" indent="-6858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Consolidated Class Pledge (CCP) &amp; Donation Drive</a:t>
            </a:r>
          </a:p>
          <a:p>
            <a:pPr marL="914400" marR="0" lvl="0" indent="457200" algn="l" rtl="0">
              <a:spcBef>
                <a:spcPts val="0"/>
              </a:spcBef>
              <a:buNone/>
            </a:pPr>
            <a:r>
              <a:rPr lang="en-US" sz="1800" b="1" i="1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Goal $50K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2568D"/>
              </a:buClr>
              <a:buFont typeface="Noto Sans Symbols"/>
              <a:buNone/>
            </a:pPr>
            <a:endParaRPr sz="2400" b="1" i="0" u="none" strike="noStrike" cap="none">
              <a:solidFill>
                <a:srgbClr val="425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Walk-a-Thon </a:t>
            </a:r>
          </a:p>
          <a:p>
            <a:pPr marL="457200" marR="0" lvl="1" indent="457200" algn="l" rtl="0">
              <a:spcBef>
                <a:spcPts val="0"/>
              </a:spcBef>
              <a:buSzPct val="25000"/>
              <a:buNone/>
            </a:pPr>
            <a:r>
              <a:rPr lang="en-US" sz="1800" b="1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Saturday, October 15</a:t>
            </a:r>
          </a:p>
          <a:p>
            <a:pPr marL="914400" marR="0" lvl="1" indent="457200" algn="l" rtl="0">
              <a:spcBef>
                <a:spcPts val="0"/>
              </a:spcBef>
              <a:buSzPct val="25000"/>
              <a:buNone/>
            </a:pPr>
            <a:r>
              <a:rPr lang="en-US" sz="1800" b="1" i="1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Goal $60K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2568D"/>
              </a:buClr>
              <a:buFont typeface="Noto Sans Symbols"/>
              <a:buNone/>
            </a:pPr>
            <a:endParaRPr sz="2400" b="1" i="0" u="none" strike="noStrike" cap="none">
              <a:solidFill>
                <a:srgbClr val="425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spcBef>
                <a:spcPts val="0"/>
              </a:spcBef>
              <a:buClr>
                <a:srgbClr val="42568D"/>
              </a:buClr>
              <a:buSzPct val="10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Spring Auction &amp; </a:t>
            </a:r>
            <a:b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Hawaiian Luau </a:t>
            </a:r>
          </a:p>
          <a:p>
            <a:pPr marL="457200" marR="0" lvl="1" indent="457200" algn="l" rtl="0">
              <a:spcBef>
                <a:spcPts val="0"/>
              </a:spcBef>
              <a:buSzPct val="25000"/>
              <a:buNone/>
            </a:pPr>
            <a:r>
              <a:rPr lang="en-US" sz="1800" b="1" i="1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Saturday, March 18, 2016</a:t>
            </a:r>
          </a:p>
          <a:p>
            <a:pPr marL="914400" marR="0" lvl="1" indent="457200" algn="l" rtl="0">
              <a:spcBef>
                <a:spcPts val="0"/>
              </a:spcBef>
              <a:buSzPct val="25000"/>
              <a:buNone/>
            </a:pPr>
            <a:r>
              <a:rPr lang="en-US" sz="1800" b="1" i="1" u="none" strike="noStrike" cap="none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Goal $35K</a:t>
            </a:r>
          </a:p>
        </p:txBody>
      </p:sp>
      <p:pic>
        <p:nvPicPr>
          <p:cNvPr id="107" name="Shape 107" descr="WAT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005" y="3092992"/>
            <a:ext cx="3137999" cy="2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291025" y="1293050"/>
            <a:ext cx="8038800" cy="6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34271"/>
                </a:solidFill>
                <a:latin typeface="Calibri"/>
                <a:ea typeface="Calibri"/>
                <a:cs typeface="Calibri"/>
                <a:sym typeface="Calibri"/>
              </a:rPr>
              <a:t>Our 3 Major Fundraisers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500" cy="8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30222" y="2064434"/>
            <a:ext cx="7350000" cy="358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234271"/>
              </a:buClr>
              <a:buFont typeface="Noto Sans Symbols"/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MySchoolAnywhe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953" y="1354237"/>
            <a:ext cx="4314824" cy="90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238100" y="1197600"/>
            <a:ext cx="5116500" cy="2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466700" y="2188200"/>
            <a:ext cx="5116500" cy="2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92525" y="2409475"/>
            <a:ext cx="7978200" cy="408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1000"/>
              </a:spcAft>
              <a:buClr>
                <a:srgbClr val="42568D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Stay Connected through School Blasts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000"/>
              </a:spcAft>
              <a:buClr>
                <a:srgbClr val="42568D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Access Online Directory or Purchase Print Directory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000"/>
              </a:spcAft>
              <a:buClr>
                <a:srgbClr val="42568D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Sign-Up to Volunteer for Classroom Enrichment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000"/>
              </a:spcAft>
              <a:buClr>
                <a:srgbClr val="42568D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New Online School Store - No More Checks!</a:t>
            </a:r>
          </a:p>
          <a:p>
            <a:pPr marL="914400" marR="0" lvl="1" indent="-381000" algn="l" rtl="0">
              <a:spcBef>
                <a:spcPts val="0"/>
              </a:spcBef>
              <a:spcAft>
                <a:spcPts val="500"/>
              </a:spcAft>
              <a:buClr>
                <a:srgbClr val="42568D"/>
              </a:buClr>
              <a:buSzPct val="100000"/>
              <a:buFont typeface="Calibri"/>
              <a:buChar char="○"/>
            </a:pPr>
            <a:r>
              <a:rPr lang="en-US" sz="24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CCP &amp; Donation Drive</a:t>
            </a:r>
          </a:p>
          <a:p>
            <a:pPr marL="914400" lvl="1" indent="-381000" rtl="0">
              <a:spcBef>
                <a:spcPts val="0"/>
              </a:spcBef>
              <a:spcAft>
                <a:spcPts val="500"/>
              </a:spcAft>
              <a:buClr>
                <a:srgbClr val="42568D"/>
              </a:buClr>
              <a:buSzPct val="100000"/>
              <a:buFont typeface="Calibri"/>
              <a:buChar char="○"/>
            </a:pPr>
            <a:r>
              <a:rPr lang="en-US" sz="24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Spirit Wear, Birthday Books</a:t>
            </a:r>
          </a:p>
          <a:p>
            <a:pPr marL="914400" lvl="1" indent="-381000" rtl="0">
              <a:spcBef>
                <a:spcPts val="0"/>
              </a:spcBef>
              <a:spcAft>
                <a:spcPts val="500"/>
              </a:spcAft>
              <a:buClr>
                <a:srgbClr val="42568D"/>
              </a:buClr>
              <a:buSzPct val="100000"/>
              <a:buFont typeface="Calibri"/>
              <a:buChar char="○"/>
            </a:pPr>
            <a:r>
              <a:rPr lang="en-US" sz="2400">
                <a:solidFill>
                  <a:srgbClr val="42568D"/>
                </a:solidFill>
                <a:latin typeface="Calibri"/>
                <a:ea typeface="Calibri"/>
                <a:cs typeface="Calibri"/>
                <a:sym typeface="Calibri"/>
              </a:rPr>
              <a:t>Event Tickets</a:t>
            </a:r>
          </a:p>
          <a:p>
            <a:pPr marL="0" lvl="0" indent="0" rtl="0">
              <a:spcBef>
                <a:spcPts val="0"/>
              </a:spcBef>
              <a:spcAft>
                <a:spcPts val="500"/>
              </a:spcAft>
              <a:buNone/>
            </a:pPr>
            <a:endParaRPr sz="2400">
              <a:solidFill>
                <a:srgbClr val="4256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Screen Shot 2016-08-21 at 11.16.2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999" y="0"/>
            <a:ext cx="84959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5359500" y="1012500"/>
            <a:ext cx="1782000" cy="675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avhsc-logo-500x74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65" y="289122"/>
            <a:ext cx="4927481" cy="8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Treasurers’ </a:t>
            </a:r>
            <a:r>
              <a:rPr lang="en-US" sz="4400" b="1" dirty="0" smtClean="0">
                <a:solidFill>
                  <a:srgbClr val="002060"/>
                </a:solidFill>
              </a:rPr>
              <a:t>Report</a:t>
            </a:r>
            <a:endParaRPr lang="en-US" sz="4400" b="1" dirty="0">
              <a:solidFill>
                <a:srgbClr val="002060"/>
              </a:solidFill>
            </a:endParaRPr>
          </a:p>
          <a:p>
            <a:pPr marL="25400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2016/2017 </a:t>
            </a:r>
            <a:r>
              <a:rPr lang="en-US" sz="4400" b="1" dirty="0" smtClean="0">
                <a:solidFill>
                  <a:srgbClr val="002060"/>
                </a:solidFill>
              </a:rPr>
              <a:t>Budget</a:t>
            </a:r>
          </a:p>
          <a:p>
            <a:pPr marL="254000" indent="0" algn="ctr">
              <a:buNone/>
            </a:pPr>
            <a:endParaRPr lang="en-US" sz="3600" b="1" dirty="0">
              <a:solidFill>
                <a:srgbClr val="002060"/>
              </a:solidFill>
            </a:endParaRPr>
          </a:p>
          <a:p>
            <a:pPr marL="254000" indent="0" algn="ctr">
              <a:buNone/>
            </a:pPr>
            <a:r>
              <a:rPr lang="en-US" sz="3600" b="1" dirty="0">
                <a:solidFill>
                  <a:srgbClr val="002060"/>
                </a:solidFill>
              </a:rPr>
              <a:t>Erin </a:t>
            </a:r>
            <a:r>
              <a:rPr lang="en-US" sz="3600" b="1" dirty="0" err="1">
                <a:solidFill>
                  <a:srgbClr val="002060"/>
                </a:solidFill>
              </a:rPr>
              <a:t>Kasenchak</a:t>
            </a:r>
            <a:r>
              <a:rPr lang="en-US" sz="3600" b="1" dirty="0">
                <a:solidFill>
                  <a:srgbClr val="002060"/>
                </a:solidFill>
              </a:rPr>
              <a:t> &amp; </a:t>
            </a:r>
            <a:r>
              <a:rPr lang="en-US" sz="3600" b="1" dirty="0" err="1">
                <a:solidFill>
                  <a:srgbClr val="002060"/>
                </a:solidFill>
              </a:rPr>
              <a:t>Sunghee</a:t>
            </a:r>
            <a:r>
              <a:rPr lang="en-US" sz="3600" b="1" dirty="0">
                <a:solidFill>
                  <a:srgbClr val="002060"/>
                </a:solidFill>
              </a:rPr>
              <a:t> Park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490</Words>
  <Application>Microsoft Office PowerPoint</Application>
  <PresentationFormat>On-screen Show (4:3)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</vt:lpstr>
      <vt:lpstr>Noto Sans Symbols</vt:lpstr>
      <vt:lpstr>Calibri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INCOME BUDGET 2016/2017</vt:lpstr>
      <vt:lpstr>EXPENSE BUDGET 2016/2017</vt:lpstr>
      <vt:lpstr>FINANCIAL PROJECTION FOR 2016/2017</vt:lpstr>
      <vt:lpstr>MAJOR BUDGET INITIATIVES FOR 2016/17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Karen Jacobs</cp:lastModifiedBy>
  <cp:revision>7</cp:revision>
  <dcterms:modified xsi:type="dcterms:W3CDTF">2016-08-24T17:31:54Z</dcterms:modified>
</cp:coreProperties>
</file>